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64" r:id="rId3"/>
    <p:sldId id="263" r:id="rId4"/>
    <p:sldId id="257" r:id="rId5"/>
    <p:sldId id="259" r:id="rId6"/>
    <p:sldId id="260" r:id="rId7"/>
    <p:sldId id="262"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1/15/2018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8149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8592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3875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513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2268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251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9527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122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504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402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1/15/2018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5706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1/15/2018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41679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djg@arthur-carmichael.co.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500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05767-1A01-4909-916E-17091E3723DE}"/>
              </a:ext>
            </a:extLst>
          </p:cNvPr>
          <p:cNvSpPr>
            <a:spLocks noGrp="1"/>
          </p:cNvSpPr>
          <p:nvPr>
            <p:ph type="ctrTitle"/>
          </p:nvPr>
        </p:nvSpPr>
        <p:spPr/>
        <p:txBody>
          <a:bodyPr>
            <a:normAutofit/>
          </a:bodyPr>
          <a:lstStyle/>
          <a:p>
            <a:r>
              <a:rPr lang="en-GB" sz="4800" cap="none" dirty="0">
                <a:latin typeface="Times New Roman" panose="02020603050405020304" pitchFamily="18" charset="0"/>
                <a:cs typeface="Times New Roman" panose="02020603050405020304" pitchFamily="18" charset="0"/>
              </a:rPr>
              <a:t>Looking after you and your staff</a:t>
            </a:r>
          </a:p>
        </p:txBody>
      </p:sp>
      <p:sp>
        <p:nvSpPr>
          <p:cNvPr id="3" name="Subtitle 2">
            <a:extLst>
              <a:ext uri="{FF2B5EF4-FFF2-40B4-BE49-F238E27FC236}">
                <a16:creationId xmlns:a16="http://schemas.microsoft.com/office/drawing/2014/main" id="{748A8433-CDD7-476C-BEB0-7827E809B389}"/>
              </a:ext>
            </a:extLst>
          </p:cNvPr>
          <p:cNvSpPr>
            <a:spLocks noGrp="1"/>
          </p:cNvSpPr>
          <p:nvPr>
            <p:ph type="subTitle" idx="1"/>
          </p:nvPr>
        </p:nvSpPr>
        <p:spPr>
          <a:xfrm>
            <a:off x="2417779" y="3709004"/>
            <a:ext cx="8637072" cy="1205896"/>
          </a:xfrm>
        </p:spPr>
        <p:txBody>
          <a:bodyPr>
            <a:normAutofit/>
          </a:bodyPr>
          <a:lstStyle/>
          <a:p>
            <a:pPr>
              <a:spcBef>
                <a:spcPts val="0"/>
              </a:spcBef>
            </a:pPr>
            <a:r>
              <a:rPr lang="en-GB" cap="none" dirty="0">
                <a:latin typeface="Times New Roman" panose="02020603050405020304" pitchFamily="18" charset="0"/>
                <a:cs typeface="Times New Roman" panose="02020603050405020304" pitchFamily="18" charset="0"/>
              </a:rPr>
              <a:t>Arthur &amp; Carmichael </a:t>
            </a:r>
            <a:r>
              <a:rPr lang="en-GB" sz="2400" cap="none" dirty="0">
                <a:latin typeface="AR BONNIE" panose="02000000000000000000" pitchFamily="2" charset="0"/>
                <a:cs typeface="Times New Roman" panose="02020603050405020304" pitchFamily="18" charset="0"/>
              </a:rPr>
              <a:t>I</a:t>
            </a:r>
            <a:r>
              <a:rPr lang="en-GB" sz="2400" cap="none" dirty="0">
                <a:latin typeface="Times New Roman" panose="02020603050405020304" pitchFamily="18" charset="0"/>
                <a:cs typeface="Times New Roman" panose="02020603050405020304" pitchFamily="18" charset="0"/>
              </a:rPr>
              <a:t> </a:t>
            </a:r>
            <a:r>
              <a:rPr lang="en-GB" cap="none" dirty="0">
                <a:latin typeface="Times New Roman" panose="02020603050405020304" pitchFamily="18" charset="0"/>
                <a:cs typeface="Times New Roman" panose="02020603050405020304" pitchFamily="18" charset="0"/>
              </a:rPr>
              <a:t>Solicitors</a:t>
            </a:r>
          </a:p>
          <a:p>
            <a:pPr>
              <a:spcBef>
                <a:spcPts val="0"/>
              </a:spcBef>
            </a:pPr>
            <a:r>
              <a:rPr lang="en-GB" cap="none" dirty="0">
                <a:latin typeface="Times New Roman" panose="02020603050405020304" pitchFamily="18" charset="0"/>
                <a:cs typeface="Times New Roman" panose="02020603050405020304" pitchFamily="18" charset="0"/>
              </a:rPr>
              <a:t>Daniel Gunn </a:t>
            </a:r>
            <a:r>
              <a:rPr lang="en-GB" sz="2400" cap="none" dirty="0">
                <a:latin typeface="AR BONNIE" panose="02000000000000000000" pitchFamily="2" charset="0"/>
                <a:cs typeface="Times New Roman" panose="02020603050405020304" pitchFamily="18" charset="0"/>
              </a:rPr>
              <a:t>I</a:t>
            </a:r>
            <a:r>
              <a:rPr lang="en-GB" sz="2000" cap="none" dirty="0">
                <a:cs typeface="Times New Roman" panose="02020603050405020304" pitchFamily="18" charset="0"/>
              </a:rPr>
              <a:t> </a:t>
            </a:r>
            <a:r>
              <a:rPr lang="en-GB" cap="none" dirty="0">
                <a:latin typeface="Times New Roman" panose="02020603050405020304" pitchFamily="18" charset="0"/>
                <a:cs typeface="Times New Roman" panose="02020603050405020304" pitchFamily="18" charset="0"/>
              </a:rPr>
              <a:t>Partner </a:t>
            </a:r>
            <a:r>
              <a:rPr lang="en-GB" sz="2400" cap="none" dirty="0">
                <a:latin typeface="AR BONNIE" panose="02000000000000000000" pitchFamily="2" charset="0"/>
                <a:cs typeface="Times New Roman" panose="02020603050405020304" pitchFamily="18" charset="0"/>
              </a:rPr>
              <a:t>I</a:t>
            </a:r>
            <a:r>
              <a:rPr lang="en-GB" sz="2000" cap="none" dirty="0">
                <a:latin typeface="AR BONNIE" panose="02000000000000000000" pitchFamily="2" charset="0"/>
                <a:cs typeface="Times New Roman" panose="02020603050405020304" pitchFamily="18" charset="0"/>
              </a:rPr>
              <a:t> </a:t>
            </a:r>
            <a:r>
              <a:rPr lang="en-GB" cap="none">
                <a:latin typeface="Times New Roman" panose="02020603050405020304" pitchFamily="18" charset="0"/>
                <a:cs typeface="Times New Roman" panose="02020603050405020304" pitchFamily="18" charset="0"/>
              </a:rPr>
              <a:t>Employment Specialist</a:t>
            </a:r>
            <a:endParaRPr lang="en-GB" cap="none" dirty="0">
              <a:latin typeface="Times New Roman" panose="02020603050405020304" pitchFamily="18" charset="0"/>
              <a:cs typeface="Times New Roman" panose="02020603050405020304" pitchFamily="18" charset="0"/>
            </a:endParaRPr>
          </a:p>
          <a:p>
            <a:pPr>
              <a:spcBef>
                <a:spcPts val="0"/>
              </a:spcBef>
            </a:pPr>
            <a:endParaRPr lang="en-GB" cap="none" dirty="0">
              <a:latin typeface="Times New Roman" panose="02020603050405020304" pitchFamily="18" charset="0"/>
              <a:cs typeface="Times New Roman" panose="02020603050405020304" pitchFamily="18" charset="0"/>
            </a:endParaRPr>
          </a:p>
          <a:p>
            <a:pPr>
              <a:spcBef>
                <a:spcPts val="0"/>
              </a:spcBef>
            </a:pPr>
            <a:endParaRPr lang="en-GB" cap="none" dirty="0">
              <a:latin typeface="Times New Roman" panose="02020603050405020304" pitchFamily="18" charset="0"/>
              <a:cs typeface="Times New Roman" panose="02020603050405020304" pitchFamily="18" charset="0"/>
            </a:endParaRPr>
          </a:p>
        </p:txBody>
      </p:sp>
      <p:pic>
        <p:nvPicPr>
          <p:cNvPr id="16" name="01B14900-C44D-4A82-BBF6-092A60979678" descr="cid:4E70B3DC-4775-4E63-A3DA-D8EC288478CC">
            <a:extLst>
              <a:ext uri="{FF2B5EF4-FFF2-40B4-BE49-F238E27FC236}">
                <a16:creationId xmlns:a16="http://schemas.microsoft.com/office/drawing/2014/main" id="{DA4145F1-1DDE-4F4A-88A0-51D292045132}"/>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086065" y="5328055"/>
            <a:ext cx="4801638" cy="570722"/>
          </a:xfrm>
          <a:prstGeom prst="rect">
            <a:avLst/>
          </a:prstGeom>
          <a:noFill/>
          <a:ln>
            <a:noFill/>
          </a:ln>
          <a:effectLst>
            <a:outerShdw blurRad="317500" dist="50800" dir="5400000" algn="ctr" rotWithShape="0">
              <a:srgbClr val="000000">
                <a:alpha val="53000"/>
              </a:srgbClr>
            </a:outerShdw>
          </a:effectLst>
        </p:spPr>
      </p:pic>
    </p:spTree>
    <p:extLst>
      <p:ext uri="{BB962C8B-B14F-4D97-AF65-F5344CB8AC3E}">
        <p14:creationId xmlns:p14="http://schemas.microsoft.com/office/powerpoint/2010/main" val="285023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679EA-A704-47EE-93BE-613AD4E0ED7F}"/>
              </a:ext>
            </a:extLst>
          </p:cNvPr>
          <p:cNvSpPr>
            <a:spLocks noGrp="1"/>
          </p:cNvSpPr>
          <p:nvPr>
            <p:ph type="title"/>
          </p:nvPr>
        </p:nvSpPr>
        <p:spPr/>
        <p:txBody>
          <a:bodyPr/>
          <a:lstStyle/>
          <a:p>
            <a:r>
              <a:rPr lang="en-GB" cap="none" dirty="0">
                <a:latin typeface="Times New Roman" panose="02020603050405020304" pitchFamily="18" charset="0"/>
                <a:cs typeface="Times New Roman" panose="02020603050405020304" pitchFamily="18" charset="0"/>
              </a:rPr>
              <a:t>Introductions</a:t>
            </a:r>
          </a:p>
        </p:txBody>
      </p:sp>
      <p:sp>
        <p:nvSpPr>
          <p:cNvPr id="4" name="Content Placeholder 3">
            <a:extLst>
              <a:ext uri="{FF2B5EF4-FFF2-40B4-BE49-F238E27FC236}">
                <a16:creationId xmlns:a16="http://schemas.microsoft.com/office/drawing/2014/main" id="{F1457F10-06F0-45FC-90C7-19720D253785}"/>
              </a:ext>
            </a:extLst>
          </p:cNvPr>
          <p:cNvSpPr>
            <a:spLocks noGrp="1"/>
          </p:cNvSpPr>
          <p:nvPr>
            <p:ph idx="1"/>
          </p:nvPr>
        </p:nvSpPr>
        <p:spPr/>
        <p:txBody>
          <a:bodyPr>
            <a:normAutofit fontScale="55000" lnSpcReduction="20000"/>
          </a:bodyPr>
          <a:lstStyle/>
          <a:p>
            <a:pPr marL="0" indent="0">
              <a:buNone/>
            </a:pPr>
            <a:r>
              <a:rPr lang="en-GB" sz="2800" dirty="0">
                <a:latin typeface="Times New Roman" panose="02020603050405020304" pitchFamily="18" charset="0"/>
                <a:cs typeface="Times New Roman" panose="02020603050405020304" pitchFamily="18" charset="0"/>
              </a:rPr>
              <a:t>Described by Chambers Legal Directory as a "standout" amongst his peers, Daniel has a long standing specialism in Employment Law. He has an enviable record in representing clients in Employment Tribunals across the UK and has acted, and continues to act, for some of the largest employers in Scotland and a number of household names.</a:t>
            </a:r>
            <a:br>
              <a:rPr lang="en-GB" sz="2800" dirty="0">
                <a:latin typeface="Times New Roman" panose="02020603050405020304" pitchFamily="18" charset="0"/>
                <a:cs typeface="Times New Roman" panose="02020603050405020304" pitchFamily="18" charset="0"/>
              </a:rPr>
            </a:br>
            <a:br>
              <a:rPr lang="en-GB" sz="2800" dirty="0">
                <a:latin typeface="Times New Roman" panose="02020603050405020304" pitchFamily="18" charset="0"/>
                <a:cs typeface="Times New Roman" panose="02020603050405020304" pitchFamily="18" charset="0"/>
              </a:rPr>
            </a:br>
            <a:r>
              <a:rPr lang="en-GB" sz="2800" dirty="0">
                <a:latin typeface="Times New Roman" panose="02020603050405020304" pitchFamily="18" charset="0"/>
                <a:cs typeface="Times New Roman" panose="02020603050405020304" pitchFamily="18" charset="0"/>
              </a:rPr>
              <a:t>His experience covers the full spectrum of Employment Law including advising international media companies, negotiating complex high value settlement agreements, advising on significant industrial relations disputes, providing day-to-day advice on disciplinary and grievance issues and providing advice on complex TUPE transfers. </a:t>
            </a:r>
            <a:br>
              <a:rPr lang="en-GB" sz="2800" dirty="0">
                <a:latin typeface="Times New Roman" panose="02020603050405020304" pitchFamily="18" charset="0"/>
                <a:cs typeface="Times New Roman" panose="02020603050405020304" pitchFamily="18" charset="0"/>
              </a:rPr>
            </a:br>
            <a:br>
              <a:rPr lang="en-GB" sz="2800" dirty="0">
                <a:latin typeface="Times New Roman" panose="02020603050405020304" pitchFamily="18" charset="0"/>
                <a:cs typeface="Times New Roman" panose="02020603050405020304" pitchFamily="18" charset="0"/>
              </a:rPr>
            </a:br>
            <a:r>
              <a:rPr lang="en-GB" sz="2800" dirty="0">
                <a:latin typeface="Times New Roman" panose="02020603050405020304" pitchFamily="18" charset="0"/>
                <a:cs typeface="Times New Roman" panose="02020603050405020304" pitchFamily="18" charset="0"/>
              </a:rPr>
              <a:t>Since returning to his home town and joining the firm, Daniel has developed a keen interest in other aspects of law including commercial law, conveyancing and succession. Having trained and worked at two of Scotland's biggest law firms, as well as working in-house for the NHS, Daniel has an excellent blend of local understanding and commercial city experience.</a:t>
            </a:r>
          </a:p>
        </p:txBody>
      </p:sp>
      <p:pic>
        <p:nvPicPr>
          <p:cNvPr id="6" name="01B14900-C44D-4A82-BBF6-092A60979678" descr="cid:4E70B3DC-4775-4E63-A3DA-D8EC288478CC">
            <a:extLst>
              <a:ext uri="{FF2B5EF4-FFF2-40B4-BE49-F238E27FC236}">
                <a16:creationId xmlns:a16="http://schemas.microsoft.com/office/drawing/2014/main" id="{A168F6F6-656E-49AB-B3FA-F8903119449C}"/>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086065" y="5328055"/>
            <a:ext cx="4801638" cy="570722"/>
          </a:xfrm>
          <a:prstGeom prst="rect">
            <a:avLst/>
          </a:prstGeom>
          <a:noFill/>
          <a:ln>
            <a:noFill/>
          </a:ln>
          <a:effectLst>
            <a:outerShdw blurRad="317500" dist="50800" dir="5400000" algn="ctr" rotWithShape="0">
              <a:srgbClr val="000000">
                <a:alpha val="53000"/>
              </a:srgbClr>
            </a:outerShdw>
          </a:effectLst>
        </p:spPr>
      </p:pic>
    </p:spTree>
    <p:extLst>
      <p:ext uri="{BB962C8B-B14F-4D97-AF65-F5344CB8AC3E}">
        <p14:creationId xmlns:p14="http://schemas.microsoft.com/office/powerpoint/2010/main" val="2547813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679EA-A704-47EE-93BE-613AD4E0ED7F}"/>
              </a:ext>
            </a:extLst>
          </p:cNvPr>
          <p:cNvSpPr>
            <a:spLocks noGrp="1"/>
          </p:cNvSpPr>
          <p:nvPr>
            <p:ph type="title"/>
          </p:nvPr>
        </p:nvSpPr>
        <p:spPr/>
        <p:txBody>
          <a:bodyPr/>
          <a:lstStyle/>
          <a:p>
            <a:r>
              <a:rPr lang="en-GB" cap="none" dirty="0">
                <a:latin typeface="Times New Roman" panose="02020603050405020304" pitchFamily="18" charset="0"/>
                <a:cs typeface="Times New Roman" panose="02020603050405020304" pitchFamily="18" charset="0"/>
              </a:rPr>
              <a:t>Understanding your rights and responsibilities</a:t>
            </a:r>
          </a:p>
        </p:txBody>
      </p:sp>
      <p:sp>
        <p:nvSpPr>
          <p:cNvPr id="4" name="Content Placeholder 3">
            <a:extLst>
              <a:ext uri="{FF2B5EF4-FFF2-40B4-BE49-F238E27FC236}">
                <a16:creationId xmlns:a16="http://schemas.microsoft.com/office/drawing/2014/main" id="{F1457F10-06F0-45FC-90C7-19720D253785}"/>
              </a:ext>
            </a:extLst>
          </p:cNvPr>
          <p:cNvSpPr>
            <a:spLocks noGrp="1"/>
          </p:cNvSpPr>
          <p:nvPr>
            <p:ph idx="1"/>
          </p:nvPr>
        </p:nvSpPr>
        <p:spPr/>
        <p:txBody>
          <a:bodyPr>
            <a:normAutofit/>
          </a:bodyPr>
          <a:lstStyle/>
          <a:p>
            <a:r>
              <a:rPr lang="en-GB" sz="2800" dirty="0">
                <a:latin typeface="Times New Roman" panose="02020603050405020304" pitchFamily="18" charset="0"/>
                <a:cs typeface="Times New Roman" panose="02020603050405020304" pitchFamily="18" charset="0"/>
              </a:rPr>
              <a:t>Employees/Workers</a:t>
            </a:r>
          </a:p>
          <a:p>
            <a:r>
              <a:rPr lang="en-GB" sz="2800" dirty="0">
                <a:latin typeface="Times New Roman" panose="02020603050405020304" pitchFamily="18" charset="0"/>
                <a:cs typeface="Times New Roman" panose="02020603050405020304" pitchFamily="18" charset="0"/>
              </a:rPr>
              <a:t>Growing pains</a:t>
            </a:r>
          </a:p>
          <a:p>
            <a:r>
              <a:rPr lang="en-GB" sz="2800" dirty="0">
                <a:latin typeface="Times New Roman" panose="02020603050405020304" pitchFamily="18" charset="0"/>
                <a:cs typeface="Times New Roman" panose="02020603050405020304" pitchFamily="18" charset="0"/>
              </a:rPr>
              <a:t>Keeping up with the changes</a:t>
            </a:r>
          </a:p>
          <a:p>
            <a:r>
              <a:rPr lang="en-GB" sz="2800" dirty="0">
                <a:latin typeface="Times New Roman" panose="02020603050405020304" pitchFamily="18" charset="0"/>
                <a:cs typeface="Times New Roman" panose="02020603050405020304" pitchFamily="18" charset="0"/>
              </a:rPr>
              <a:t>ET fees</a:t>
            </a:r>
          </a:p>
          <a:p>
            <a:endParaRPr lang="en-GB" sz="2800" dirty="0">
              <a:latin typeface="Times New Roman" panose="02020603050405020304" pitchFamily="18" charset="0"/>
              <a:cs typeface="Times New Roman" panose="02020603050405020304" pitchFamily="18" charset="0"/>
            </a:endParaRPr>
          </a:p>
        </p:txBody>
      </p:sp>
      <p:pic>
        <p:nvPicPr>
          <p:cNvPr id="6" name="01B14900-C44D-4A82-BBF6-092A60979678" descr="cid:4E70B3DC-4775-4E63-A3DA-D8EC288478CC">
            <a:extLst>
              <a:ext uri="{FF2B5EF4-FFF2-40B4-BE49-F238E27FC236}">
                <a16:creationId xmlns:a16="http://schemas.microsoft.com/office/drawing/2014/main" id="{A168F6F6-656E-49AB-B3FA-F8903119449C}"/>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086065" y="5328055"/>
            <a:ext cx="4801638" cy="570722"/>
          </a:xfrm>
          <a:prstGeom prst="rect">
            <a:avLst/>
          </a:prstGeom>
          <a:noFill/>
          <a:ln>
            <a:noFill/>
          </a:ln>
          <a:effectLst>
            <a:outerShdw blurRad="317500" dist="50800" dir="5400000" algn="ctr" rotWithShape="0">
              <a:srgbClr val="000000">
                <a:alpha val="53000"/>
              </a:srgbClr>
            </a:outerShdw>
          </a:effectLst>
        </p:spPr>
      </p:pic>
    </p:spTree>
    <p:extLst>
      <p:ext uri="{BB962C8B-B14F-4D97-AF65-F5344CB8AC3E}">
        <p14:creationId xmlns:p14="http://schemas.microsoft.com/office/powerpoint/2010/main" val="3484080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679EA-A704-47EE-93BE-613AD4E0ED7F}"/>
              </a:ext>
            </a:extLst>
          </p:cNvPr>
          <p:cNvSpPr>
            <a:spLocks noGrp="1"/>
          </p:cNvSpPr>
          <p:nvPr>
            <p:ph type="title"/>
          </p:nvPr>
        </p:nvSpPr>
        <p:spPr/>
        <p:txBody>
          <a:bodyPr/>
          <a:lstStyle/>
          <a:p>
            <a:r>
              <a:rPr lang="en-GB" cap="none" dirty="0">
                <a:latin typeface="Times New Roman" panose="02020603050405020304" pitchFamily="18" charset="0"/>
                <a:cs typeface="Times New Roman" panose="02020603050405020304" pitchFamily="18" charset="0"/>
              </a:rPr>
              <a:t>Contracts</a:t>
            </a:r>
          </a:p>
        </p:txBody>
      </p:sp>
      <p:sp>
        <p:nvSpPr>
          <p:cNvPr id="7" name="Content Placeholder 6">
            <a:extLst>
              <a:ext uri="{FF2B5EF4-FFF2-40B4-BE49-F238E27FC236}">
                <a16:creationId xmlns:a16="http://schemas.microsoft.com/office/drawing/2014/main" id="{6E01EE91-A218-4261-835C-23894021D576}"/>
              </a:ext>
            </a:extLst>
          </p:cNvPr>
          <p:cNvSpPr>
            <a:spLocks noGrp="1"/>
          </p:cNvSpPr>
          <p:nvPr>
            <p:ph idx="1"/>
          </p:nvPr>
        </p:nvSpPr>
        <p:spPr/>
        <p:txBody>
          <a:bodyPr>
            <a:normAutofit fontScale="92500" lnSpcReduction="20000"/>
          </a:bodyPr>
          <a:lstStyle/>
          <a:p>
            <a:r>
              <a:rPr lang="en-GB" sz="2800" dirty="0">
                <a:latin typeface="Times New Roman" panose="02020603050405020304" pitchFamily="18" charset="0"/>
                <a:cs typeface="Times New Roman" panose="02020603050405020304" pitchFamily="18" charset="0"/>
              </a:rPr>
              <a:t>Contracts can be written or unwritten</a:t>
            </a:r>
          </a:p>
          <a:p>
            <a:r>
              <a:rPr lang="en-GB" sz="2800" dirty="0">
                <a:latin typeface="Times New Roman" panose="02020603050405020304" pitchFamily="18" charset="0"/>
                <a:cs typeface="Times New Roman" panose="02020603050405020304" pitchFamily="18" charset="0"/>
              </a:rPr>
              <a:t>Certainty</a:t>
            </a:r>
          </a:p>
          <a:p>
            <a:r>
              <a:rPr lang="en-GB" sz="2800" dirty="0">
                <a:latin typeface="Times New Roman" panose="02020603050405020304" pitchFamily="18" charset="0"/>
                <a:cs typeface="Times New Roman" panose="02020603050405020304" pitchFamily="18" charset="0"/>
              </a:rPr>
              <a:t>Probationary periods/unfair dismissal</a:t>
            </a:r>
          </a:p>
          <a:p>
            <a:r>
              <a:rPr lang="en-GB" sz="2800" dirty="0">
                <a:latin typeface="Times New Roman" panose="02020603050405020304" pitchFamily="18" charset="0"/>
                <a:cs typeface="Times New Roman" panose="02020603050405020304" pitchFamily="18" charset="0"/>
              </a:rPr>
              <a:t>Special clauses:</a:t>
            </a:r>
          </a:p>
          <a:p>
            <a:pPr lvl="1"/>
            <a:r>
              <a:rPr lang="en-GB" sz="2600" dirty="0">
                <a:latin typeface="Times New Roman" panose="02020603050405020304" pitchFamily="18" charset="0"/>
                <a:cs typeface="Times New Roman" panose="02020603050405020304" pitchFamily="18" charset="0"/>
              </a:rPr>
              <a:t>Restrictive covenants</a:t>
            </a:r>
          </a:p>
          <a:p>
            <a:pPr lvl="1"/>
            <a:r>
              <a:rPr lang="en-GB" sz="2600" dirty="0">
                <a:latin typeface="Times New Roman" panose="02020603050405020304" pitchFamily="18" charset="0"/>
                <a:cs typeface="Times New Roman" panose="02020603050405020304" pitchFamily="18" charset="0"/>
              </a:rPr>
              <a:t>Confidentiality</a:t>
            </a:r>
          </a:p>
          <a:p>
            <a:pPr lvl="1"/>
            <a:r>
              <a:rPr lang="en-GB" sz="2600" dirty="0">
                <a:latin typeface="Times New Roman" panose="02020603050405020304" pitchFamily="18" charset="0"/>
                <a:cs typeface="Times New Roman" panose="02020603050405020304" pitchFamily="18" charset="0"/>
              </a:rPr>
              <a:t>IP</a:t>
            </a:r>
          </a:p>
        </p:txBody>
      </p:sp>
      <p:pic>
        <p:nvPicPr>
          <p:cNvPr id="8" name="01B14900-C44D-4A82-BBF6-092A60979678" descr="cid:4E70B3DC-4775-4E63-A3DA-D8EC288478CC">
            <a:extLst>
              <a:ext uri="{FF2B5EF4-FFF2-40B4-BE49-F238E27FC236}">
                <a16:creationId xmlns:a16="http://schemas.microsoft.com/office/drawing/2014/main" id="{22909394-CF8D-40B3-B381-08B44871B4EF}"/>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086065" y="5328055"/>
            <a:ext cx="4801638" cy="570722"/>
          </a:xfrm>
          <a:prstGeom prst="rect">
            <a:avLst/>
          </a:prstGeom>
          <a:noFill/>
          <a:ln>
            <a:noFill/>
          </a:ln>
          <a:effectLst>
            <a:outerShdw blurRad="317500" dist="50800" dir="5400000" algn="ctr" rotWithShape="0">
              <a:srgbClr val="000000">
                <a:alpha val="53000"/>
              </a:srgbClr>
            </a:outerShdw>
          </a:effectLst>
        </p:spPr>
      </p:pic>
    </p:spTree>
    <p:extLst>
      <p:ext uri="{BB962C8B-B14F-4D97-AF65-F5344CB8AC3E}">
        <p14:creationId xmlns:p14="http://schemas.microsoft.com/office/powerpoint/2010/main" val="2115968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679EA-A704-47EE-93BE-613AD4E0ED7F}"/>
              </a:ext>
            </a:extLst>
          </p:cNvPr>
          <p:cNvSpPr>
            <a:spLocks noGrp="1"/>
          </p:cNvSpPr>
          <p:nvPr>
            <p:ph type="title"/>
          </p:nvPr>
        </p:nvSpPr>
        <p:spPr/>
        <p:txBody>
          <a:bodyPr/>
          <a:lstStyle/>
          <a:p>
            <a:r>
              <a:rPr lang="en-GB" cap="none" dirty="0">
                <a:latin typeface="Times New Roman" panose="02020603050405020304" pitchFamily="18" charset="0"/>
                <a:cs typeface="Times New Roman" panose="02020603050405020304" pitchFamily="18" charset="0"/>
              </a:rPr>
              <a:t>Handbooks</a:t>
            </a:r>
          </a:p>
        </p:txBody>
      </p:sp>
      <p:sp>
        <p:nvSpPr>
          <p:cNvPr id="4" name="Content Placeholder 3">
            <a:extLst>
              <a:ext uri="{FF2B5EF4-FFF2-40B4-BE49-F238E27FC236}">
                <a16:creationId xmlns:a16="http://schemas.microsoft.com/office/drawing/2014/main" id="{AD42054E-994E-42FC-857F-E12D8F7242C3}"/>
              </a:ext>
            </a:extLst>
          </p:cNvPr>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What policies do you need?</a:t>
            </a:r>
          </a:p>
          <a:p>
            <a:r>
              <a:rPr lang="en-GB" dirty="0">
                <a:latin typeface="Times New Roman" panose="02020603050405020304" pitchFamily="18" charset="0"/>
                <a:cs typeface="Times New Roman" panose="02020603050405020304" pitchFamily="18" charset="0"/>
              </a:rPr>
              <a:t>Guidance - Disciplinary</a:t>
            </a:r>
          </a:p>
          <a:p>
            <a:r>
              <a:rPr lang="en-GB" dirty="0">
                <a:latin typeface="Times New Roman" panose="02020603050405020304" pitchFamily="18" charset="0"/>
                <a:cs typeface="Times New Roman" panose="02020603050405020304" pitchFamily="18" charset="0"/>
              </a:rPr>
              <a:t>Complexity - Parental leave</a:t>
            </a:r>
          </a:p>
          <a:p>
            <a:r>
              <a:rPr lang="en-GB" dirty="0">
                <a:latin typeface="Times New Roman" panose="02020603050405020304" pitchFamily="18" charset="0"/>
                <a:cs typeface="Times New Roman" panose="02020603050405020304" pitchFamily="18" charset="0"/>
              </a:rPr>
              <a:t>Certainty/discretion</a:t>
            </a:r>
          </a:p>
          <a:p>
            <a:r>
              <a:rPr lang="en-GB" dirty="0">
                <a:latin typeface="Times New Roman" panose="02020603050405020304" pitchFamily="18" charset="0"/>
                <a:cs typeface="Times New Roman" panose="02020603050405020304" pitchFamily="18" charset="0"/>
              </a:rPr>
              <a:t>Empowering</a:t>
            </a:r>
          </a:p>
          <a:p>
            <a:r>
              <a:rPr lang="en-GB" dirty="0">
                <a:latin typeface="Times New Roman" panose="02020603050405020304" pitchFamily="18" charset="0"/>
                <a:cs typeface="Times New Roman" panose="02020603050405020304" pitchFamily="18" charset="0"/>
              </a:rPr>
              <a:t>Setting out the process can help you manage</a:t>
            </a:r>
          </a:p>
        </p:txBody>
      </p:sp>
      <p:pic>
        <p:nvPicPr>
          <p:cNvPr id="6" name="01B14900-C44D-4A82-BBF6-092A60979678" descr="cid:4E70B3DC-4775-4E63-A3DA-D8EC288478CC">
            <a:extLst>
              <a:ext uri="{FF2B5EF4-FFF2-40B4-BE49-F238E27FC236}">
                <a16:creationId xmlns:a16="http://schemas.microsoft.com/office/drawing/2014/main" id="{55C5195E-0917-490A-9E7D-D96611AC73E7}"/>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086065" y="5328055"/>
            <a:ext cx="4801638" cy="570722"/>
          </a:xfrm>
          <a:prstGeom prst="rect">
            <a:avLst/>
          </a:prstGeom>
          <a:noFill/>
          <a:ln>
            <a:noFill/>
          </a:ln>
          <a:effectLst>
            <a:outerShdw blurRad="317500" dist="50800" dir="5400000" algn="ctr" rotWithShape="0">
              <a:srgbClr val="000000">
                <a:alpha val="53000"/>
              </a:srgbClr>
            </a:outerShdw>
          </a:effectLst>
        </p:spPr>
      </p:pic>
    </p:spTree>
    <p:extLst>
      <p:ext uri="{BB962C8B-B14F-4D97-AF65-F5344CB8AC3E}">
        <p14:creationId xmlns:p14="http://schemas.microsoft.com/office/powerpoint/2010/main" val="2661070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679EA-A704-47EE-93BE-613AD4E0ED7F}"/>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HR </a:t>
            </a:r>
            <a:r>
              <a:rPr lang="en-GB" cap="none" dirty="0">
                <a:latin typeface="Times New Roman" panose="02020603050405020304" pitchFamily="18" charset="0"/>
                <a:cs typeface="Times New Roman" panose="02020603050405020304" pitchFamily="18" charset="0"/>
              </a:rPr>
              <a:t>Support</a:t>
            </a:r>
            <a:endParaRPr lang="en-GB"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CFEDE7EC-F005-4A14-AC8F-05C899E88598}"/>
              </a:ext>
            </a:extLst>
          </p:cNvPr>
          <p:cNvSpPr>
            <a:spLocks noGrp="1"/>
          </p:cNvSpPr>
          <p:nvPr>
            <p:ph idx="1"/>
          </p:nvPr>
        </p:nvSpPr>
        <p:spPr/>
        <p:txBody>
          <a:bodyPr>
            <a:normAutofit fontScale="92500" lnSpcReduction="10000"/>
          </a:bodyPr>
          <a:lstStyle/>
          <a:p>
            <a:r>
              <a:rPr lang="en-GB" sz="2800" dirty="0">
                <a:latin typeface="Times New Roman" panose="02020603050405020304" pitchFamily="18" charset="0"/>
                <a:cs typeface="Times New Roman" panose="02020603050405020304" pitchFamily="18" charset="0"/>
              </a:rPr>
              <a:t>Addressing problems early</a:t>
            </a:r>
          </a:p>
          <a:p>
            <a:r>
              <a:rPr lang="en-GB" sz="2800" dirty="0">
                <a:latin typeface="Times New Roman" panose="02020603050405020304" pitchFamily="18" charset="0"/>
                <a:cs typeface="Times New Roman" panose="02020603050405020304" pitchFamily="18" charset="0"/>
              </a:rPr>
              <a:t>Helping you make difficult decisions</a:t>
            </a:r>
          </a:p>
          <a:p>
            <a:r>
              <a:rPr lang="en-GB" sz="2800" dirty="0">
                <a:latin typeface="Times New Roman" panose="02020603050405020304" pitchFamily="18" charset="0"/>
                <a:cs typeface="Times New Roman" panose="02020603050405020304" pitchFamily="18" charset="0"/>
              </a:rPr>
              <a:t>Longer –term goals</a:t>
            </a:r>
          </a:p>
          <a:p>
            <a:r>
              <a:rPr lang="en-GB" sz="2800" dirty="0">
                <a:latin typeface="Times New Roman" panose="02020603050405020304" pitchFamily="18" charset="0"/>
                <a:cs typeface="Times New Roman" panose="02020603050405020304" pitchFamily="18" charset="0"/>
              </a:rPr>
              <a:t>Commercial advice</a:t>
            </a:r>
          </a:p>
          <a:p>
            <a:r>
              <a:rPr lang="en-GB" sz="2800" dirty="0">
                <a:latin typeface="Times New Roman" panose="02020603050405020304" pitchFamily="18" charset="0"/>
                <a:cs typeface="Times New Roman" panose="02020603050405020304" pitchFamily="18" charset="0"/>
              </a:rPr>
              <a:t>No contract</a:t>
            </a:r>
          </a:p>
          <a:p>
            <a:r>
              <a:rPr lang="en-GB" sz="2800" dirty="0">
                <a:latin typeface="Times New Roman" panose="02020603050405020304" pitchFamily="18" charset="0"/>
                <a:cs typeface="Times New Roman" panose="02020603050405020304" pitchFamily="18" charset="0"/>
              </a:rPr>
              <a:t>Helpline</a:t>
            </a:r>
          </a:p>
        </p:txBody>
      </p:sp>
      <p:pic>
        <p:nvPicPr>
          <p:cNvPr id="6" name="01B14900-C44D-4A82-BBF6-092A60979678" descr="cid:4E70B3DC-4775-4E63-A3DA-D8EC288478CC">
            <a:extLst>
              <a:ext uri="{FF2B5EF4-FFF2-40B4-BE49-F238E27FC236}">
                <a16:creationId xmlns:a16="http://schemas.microsoft.com/office/drawing/2014/main" id="{1AE1C3AB-A079-42BD-8918-1528128B1706}"/>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086065" y="5328055"/>
            <a:ext cx="4801638" cy="570722"/>
          </a:xfrm>
          <a:prstGeom prst="rect">
            <a:avLst/>
          </a:prstGeom>
          <a:noFill/>
          <a:ln>
            <a:noFill/>
          </a:ln>
          <a:effectLst>
            <a:outerShdw blurRad="317500" dist="50800" dir="5400000" algn="ctr" rotWithShape="0">
              <a:srgbClr val="000000">
                <a:alpha val="53000"/>
              </a:srgbClr>
            </a:outerShdw>
          </a:effectLst>
        </p:spPr>
      </p:pic>
    </p:spTree>
    <p:extLst>
      <p:ext uri="{BB962C8B-B14F-4D97-AF65-F5344CB8AC3E}">
        <p14:creationId xmlns:p14="http://schemas.microsoft.com/office/powerpoint/2010/main" val="1965372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679EA-A704-47EE-93BE-613AD4E0ED7F}"/>
              </a:ext>
            </a:extLst>
          </p:cNvPr>
          <p:cNvSpPr>
            <a:spLocks noGrp="1"/>
          </p:cNvSpPr>
          <p:nvPr>
            <p:ph type="title"/>
          </p:nvPr>
        </p:nvSpPr>
        <p:spPr/>
        <p:txBody>
          <a:bodyPr/>
          <a:lstStyle/>
          <a:p>
            <a:r>
              <a:rPr lang="en-GB" cap="none" dirty="0">
                <a:latin typeface="Times New Roman" panose="02020603050405020304" pitchFamily="18" charset="0"/>
                <a:cs typeface="Times New Roman" panose="02020603050405020304" pitchFamily="18" charset="0"/>
              </a:rPr>
              <a:t>Employment Tribunal Protection</a:t>
            </a:r>
          </a:p>
        </p:txBody>
      </p:sp>
      <p:sp>
        <p:nvSpPr>
          <p:cNvPr id="4" name="Content Placeholder 3">
            <a:extLst>
              <a:ext uri="{FF2B5EF4-FFF2-40B4-BE49-F238E27FC236}">
                <a16:creationId xmlns:a16="http://schemas.microsoft.com/office/drawing/2014/main" id="{8549CA9C-FB23-47F5-B9E0-A75274FF7EA8}"/>
              </a:ext>
            </a:extLst>
          </p:cNvPr>
          <p:cNvSpPr>
            <a:spLocks noGrp="1"/>
          </p:cNvSpPr>
          <p:nvPr>
            <p:ph idx="1"/>
          </p:nvPr>
        </p:nvSpPr>
        <p:spPr/>
        <p:txBody>
          <a:bodyPr>
            <a:normAutofit/>
          </a:bodyPr>
          <a:lstStyle/>
          <a:p>
            <a:r>
              <a:rPr lang="en-GB" sz="2800" dirty="0">
                <a:latin typeface="Times New Roman" panose="02020603050405020304" pitchFamily="18" charset="0"/>
                <a:cs typeface="Times New Roman" panose="02020603050405020304" pitchFamily="18" charset="0"/>
              </a:rPr>
              <a:t>Risk of ET claims</a:t>
            </a:r>
          </a:p>
          <a:p>
            <a:r>
              <a:rPr lang="en-GB" sz="2800" dirty="0">
                <a:latin typeface="Times New Roman" panose="02020603050405020304" pitchFamily="18" charset="0"/>
                <a:cs typeface="Times New Roman" panose="02020603050405020304" pitchFamily="18" charset="0"/>
              </a:rPr>
              <a:t>Costs vs. insurance</a:t>
            </a:r>
          </a:p>
          <a:p>
            <a:r>
              <a:rPr lang="en-GB" sz="2800" dirty="0">
                <a:latin typeface="Times New Roman" panose="02020603050405020304" pitchFamily="18" charset="0"/>
                <a:cs typeface="Times New Roman" panose="02020603050405020304" pitchFamily="18" charset="0"/>
              </a:rPr>
              <a:t>RSA backed</a:t>
            </a:r>
          </a:p>
          <a:p>
            <a:r>
              <a:rPr lang="en-GB" sz="2800" dirty="0">
                <a:latin typeface="Times New Roman" panose="02020603050405020304" pitchFamily="18" charset="0"/>
                <a:cs typeface="Times New Roman" panose="02020603050405020304" pitchFamily="18" charset="0"/>
              </a:rPr>
              <a:t>Abolition of ET fees</a:t>
            </a:r>
          </a:p>
          <a:p>
            <a:r>
              <a:rPr lang="en-GB" sz="2800" dirty="0">
                <a:latin typeface="Times New Roman" panose="02020603050405020304" pitchFamily="18" charset="0"/>
                <a:cs typeface="Times New Roman" panose="02020603050405020304" pitchFamily="18" charset="0"/>
              </a:rPr>
              <a:t>Increasing number of claims</a:t>
            </a:r>
          </a:p>
        </p:txBody>
      </p:sp>
      <p:pic>
        <p:nvPicPr>
          <p:cNvPr id="6" name="01B14900-C44D-4A82-BBF6-092A60979678" descr="cid:4E70B3DC-4775-4E63-A3DA-D8EC288478CC">
            <a:extLst>
              <a:ext uri="{FF2B5EF4-FFF2-40B4-BE49-F238E27FC236}">
                <a16:creationId xmlns:a16="http://schemas.microsoft.com/office/drawing/2014/main" id="{1DA617A6-890E-4001-97BE-7124686D32F2}"/>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086065" y="5328055"/>
            <a:ext cx="4801638" cy="570722"/>
          </a:xfrm>
          <a:prstGeom prst="rect">
            <a:avLst/>
          </a:prstGeom>
          <a:noFill/>
          <a:ln>
            <a:noFill/>
          </a:ln>
          <a:effectLst>
            <a:outerShdw blurRad="317500" dist="50800" dir="5400000" algn="ctr" rotWithShape="0">
              <a:srgbClr val="000000">
                <a:alpha val="53000"/>
              </a:srgbClr>
            </a:outerShdw>
          </a:effectLst>
        </p:spPr>
      </p:pic>
    </p:spTree>
    <p:extLst>
      <p:ext uri="{BB962C8B-B14F-4D97-AF65-F5344CB8AC3E}">
        <p14:creationId xmlns:p14="http://schemas.microsoft.com/office/powerpoint/2010/main" val="331743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679EA-A704-47EE-93BE-613AD4E0ED7F}"/>
              </a:ext>
            </a:extLst>
          </p:cNvPr>
          <p:cNvSpPr>
            <a:spLocks noGrp="1"/>
          </p:cNvSpPr>
          <p:nvPr>
            <p:ph type="title"/>
          </p:nvPr>
        </p:nvSpPr>
        <p:spPr/>
        <p:txBody>
          <a:bodyPr/>
          <a:lstStyle/>
          <a:p>
            <a:r>
              <a:rPr lang="en-GB" cap="none" dirty="0">
                <a:latin typeface="Times New Roman" panose="02020603050405020304" pitchFamily="18" charset="0"/>
                <a:cs typeface="Times New Roman" panose="02020603050405020304" pitchFamily="18" charset="0"/>
              </a:rPr>
              <a:t>Any Questions?</a:t>
            </a:r>
          </a:p>
        </p:txBody>
      </p:sp>
      <p:sp>
        <p:nvSpPr>
          <p:cNvPr id="4" name="Content Placeholder 3">
            <a:extLst>
              <a:ext uri="{FF2B5EF4-FFF2-40B4-BE49-F238E27FC236}">
                <a16:creationId xmlns:a16="http://schemas.microsoft.com/office/drawing/2014/main" id="{DFAD016B-1C92-4B14-8D55-018A51AE2C2D}"/>
              </a:ext>
            </a:extLst>
          </p:cNvPr>
          <p:cNvSpPr>
            <a:spLocks noGrp="1"/>
          </p:cNvSpPr>
          <p:nvPr>
            <p:ph idx="1"/>
          </p:nvPr>
        </p:nvSpPr>
        <p:spPr/>
        <p:txBody>
          <a:bodyPr/>
          <a:lstStyle/>
          <a:p>
            <a:pPr marL="0" indent="0" algn="ctr">
              <a:buNone/>
            </a:pPr>
            <a:endParaRPr lang="en-GB" dirty="0">
              <a:latin typeface="Times New Roman" panose="02020603050405020304" pitchFamily="18" charset="0"/>
              <a:cs typeface="Times New Roman" panose="02020603050405020304" pitchFamily="18" charset="0"/>
            </a:endParaRPr>
          </a:p>
          <a:p>
            <a:pPr marL="0" indent="0">
              <a:spcBef>
                <a:spcPts val="0"/>
              </a:spcBef>
              <a:buNone/>
            </a:pPr>
            <a:endParaRPr lang="en-GB" dirty="0">
              <a:latin typeface="Times New Roman" panose="02020603050405020304" pitchFamily="18" charset="0"/>
              <a:cs typeface="Times New Roman" panose="02020603050405020304" pitchFamily="18" charset="0"/>
            </a:endParaRPr>
          </a:p>
          <a:p>
            <a:pPr marL="0" indent="0">
              <a:spcBef>
                <a:spcPts val="0"/>
              </a:spcBef>
              <a:buNone/>
            </a:pPr>
            <a:endParaRPr lang="en-GB" dirty="0">
              <a:latin typeface="Times New Roman" panose="02020603050405020304" pitchFamily="18" charset="0"/>
              <a:cs typeface="Times New Roman" panose="02020603050405020304" pitchFamily="18" charset="0"/>
            </a:endParaRPr>
          </a:p>
          <a:p>
            <a:pPr marL="0" indent="0">
              <a:spcBef>
                <a:spcPts val="0"/>
              </a:spcBef>
              <a:buNone/>
            </a:pPr>
            <a:endParaRPr lang="en-GB" dirty="0">
              <a:latin typeface="Times New Roman" panose="02020603050405020304" pitchFamily="18" charset="0"/>
              <a:cs typeface="Times New Roman" panose="02020603050405020304" pitchFamily="18" charset="0"/>
            </a:endParaRPr>
          </a:p>
          <a:p>
            <a:pPr marL="0" indent="0">
              <a:spcBef>
                <a:spcPts val="0"/>
              </a:spcBef>
              <a:buNone/>
            </a:pPr>
            <a:r>
              <a:rPr lang="en-GB" sz="1800" dirty="0">
                <a:latin typeface="Times New Roman" panose="02020603050405020304" pitchFamily="18" charset="0"/>
                <a:cs typeface="Times New Roman" panose="02020603050405020304" pitchFamily="18" charset="0"/>
              </a:rPr>
              <a:t>Daniel Gunn</a:t>
            </a:r>
          </a:p>
          <a:p>
            <a:pPr marL="0" indent="0">
              <a:spcBef>
                <a:spcPts val="0"/>
              </a:spcBef>
              <a:buNone/>
            </a:pPr>
            <a:r>
              <a:rPr lang="en-GB" sz="1800" dirty="0">
                <a:latin typeface="Times New Roman" panose="02020603050405020304" pitchFamily="18" charset="0"/>
                <a:cs typeface="Times New Roman" panose="02020603050405020304" pitchFamily="18" charset="0"/>
              </a:rPr>
              <a:t>Partner</a:t>
            </a:r>
          </a:p>
          <a:p>
            <a:pPr marL="0" indent="0">
              <a:spcBef>
                <a:spcPts val="0"/>
              </a:spcBef>
              <a:buNone/>
            </a:pPr>
            <a:r>
              <a:rPr lang="en-GB" sz="1800" dirty="0">
                <a:latin typeface="Times New Roman" panose="02020603050405020304" pitchFamily="18" charset="0"/>
                <a:cs typeface="Times New Roman" panose="02020603050405020304" pitchFamily="18" charset="0"/>
              </a:rPr>
              <a:t>t: 01862 810 202</a:t>
            </a:r>
          </a:p>
          <a:p>
            <a:pPr marL="0" indent="0">
              <a:spcBef>
                <a:spcPts val="0"/>
              </a:spcBef>
              <a:buNone/>
            </a:pPr>
            <a:r>
              <a:rPr lang="en-GB" sz="1800" dirty="0">
                <a:latin typeface="Times New Roman" panose="02020603050405020304" pitchFamily="18" charset="0"/>
                <a:cs typeface="Times New Roman" panose="02020603050405020304" pitchFamily="18" charset="0"/>
              </a:rPr>
              <a:t>e: </a:t>
            </a:r>
            <a:r>
              <a:rPr lang="en-GB" sz="1800" dirty="0">
                <a:latin typeface="Times New Roman" panose="02020603050405020304" pitchFamily="18" charset="0"/>
                <a:cs typeface="Times New Roman" panose="02020603050405020304" pitchFamily="18" charset="0"/>
                <a:hlinkClick r:id="rId2"/>
              </a:rPr>
              <a:t>djg@arthur-carmichael.co.uk</a:t>
            </a:r>
            <a:endParaRPr lang="en-GB" sz="1800" dirty="0">
              <a:latin typeface="Times New Roman" panose="02020603050405020304" pitchFamily="18" charset="0"/>
              <a:cs typeface="Times New Roman" panose="02020603050405020304" pitchFamily="18" charset="0"/>
            </a:endParaRPr>
          </a:p>
          <a:p>
            <a:pPr marL="0" indent="0">
              <a:spcBef>
                <a:spcPts val="0"/>
              </a:spcBef>
              <a:buNone/>
            </a:pPr>
            <a:r>
              <a:rPr lang="en-GB" sz="1800" dirty="0">
                <a:latin typeface="Times New Roman" panose="02020603050405020304" pitchFamily="18" charset="0"/>
                <a:cs typeface="Times New Roman" panose="02020603050405020304" pitchFamily="18" charset="0"/>
              </a:rPr>
              <a:t>w: www.arthur-carmichael.co.uk</a:t>
            </a:r>
          </a:p>
          <a:p>
            <a:pPr marL="0" indent="0">
              <a:spcBef>
                <a:spcPts val="0"/>
              </a:spcBef>
              <a:buNone/>
            </a:pPr>
            <a:endParaRPr lang="en-GB" dirty="0">
              <a:latin typeface="Times New Roman" panose="02020603050405020304" pitchFamily="18" charset="0"/>
              <a:cs typeface="Times New Roman" panose="02020603050405020304" pitchFamily="18" charset="0"/>
            </a:endParaRPr>
          </a:p>
        </p:txBody>
      </p:sp>
      <p:pic>
        <p:nvPicPr>
          <p:cNvPr id="6" name="01B14900-C44D-4A82-BBF6-092A60979678" descr="cid:4E70B3DC-4775-4E63-A3DA-D8EC288478CC">
            <a:extLst>
              <a:ext uri="{FF2B5EF4-FFF2-40B4-BE49-F238E27FC236}">
                <a16:creationId xmlns:a16="http://schemas.microsoft.com/office/drawing/2014/main" id="{6CEA067F-2D22-4CFE-BAE9-EC0F92F4AADB}"/>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9086065" y="5328055"/>
            <a:ext cx="4801638" cy="570722"/>
          </a:xfrm>
          <a:prstGeom prst="rect">
            <a:avLst/>
          </a:prstGeom>
          <a:noFill/>
          <a:ln>
            <a:noFill/>
          </a:ln>
          <a:effectLst>
            <a:outerShdw blurRad="317500" dist="50800" dir="5400000" algn="ctr" rotWithShape="0">
              <a:srgbClr val="000000">
                <a:alpha val="53000"/>
              </a:srgbClr>
            </a:outerShdw>
          </a:effectLst>
        </p:spPr>
      </p:pic>
    </p:spTree>
    <p:extLst>
      <p:ext uri="{BB962C8B-B14F-4D97-AF65-F5344CB8AC3E}">
        <p14:creationId xmlns:p14="http://schemas.microsoft.com/office/powerpoint/2010/main" val="404226875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70</TotalTime>
  <Words>208</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 BONNIE</vt:lpstr>
      <vt:lpstr>Arial</vt:lpstr>
      <vt:lpstr>Gill Sans MT</vt:lpstr>
      <vt:lpstr>Times New Roman</vt:lpstr>
      <vt:lpstr>Gallery</vt:lpstr>
      <vt:lpstr>Looking after you and your staff</vt:lpstr>
      <vt:lpstr>Introductions</vt:lpstr>
      <vt:lpstr>Understanding your rights and responsibilities</vt:lpstr>
      <vt:lpstr>Contracts</vt:lpstr>
      <vt:lpstr>Handbooks</vt:lpstr>
      <vt:lpstr>HR Support</vt:lpstr>
      <vt:lpstr>Employment Tribunal Protection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dc:creator>
  <cp:lastModifiedBy>Daniel</cp:lastModifiedBy>
  <cp:revision>9</cp:revision>
  <dcterms:created xsi:type="dcterms:W3CDTF">2018-01-11T16:08:39Z</dcterms:created>
  <dcterms:modified xsi:type="dcterms:W3CDTF">2018-01-15T09:01:18Z</dcterms:modified>
</cp:coreProperties>
</file>